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04" r:id="rId5"/>
    <p:sldMasterId id="2147484428" r:id="rId6"/>
    <p:sldMasterId id="2147484455" r:id="rId7"/>
  </p:sldMasterIdLst>
  <p:notesMasterIdLst>
    <p:notesMasterId r:id="rId33"/>
  </p:notesMasterIdLst>
  <p:handoutMasterIdLst>
    <p:handoutMasterId r:id="rId34"/>
  </p:handoutMasterIdLst>
  <p:sldIdLst>
    <p:sldId id="1393" r:id="rId8"/>
    <p:sldId id="1690" r:id="rId9"/>
    <p:sldId id="1518" r:id="rId10"/>
    <p:sldId id="1771" r:id="rId11"/>
    <p:sldId id="1751" r:id="rId12"/>
    <p:sldId id="1756" r:id="rId13"/>
    <p:sldId id="1757" r:id="rId14"/>
    <p:sldId id="1760" r:id="rId15"/>
    <p:sldId id="1538" r:id="rId16"/>
    <p:sldId id="1575" r:id="rId17"/>
    <p:sldId id="1752" r:id="rId18"/>
    <p:sldId id="1574" r:id="rId19"/>
    <p:sldId id="1578" r:id="rId20"/>
    <p:sldId id="1582" r:id="rId21"/>
    <p:sldId id="1580" r:id="rId22"/>
    <p:sldId id="1577" r:id="rId23"/>
    <p:sldId id="1758" r:id="rId24"/>
    <p:sldId id="1708" r:id="rId25"/>
    <p:sldId id="1774" r:id="rId26"/>
    <p:sldId id="1759" r:id="rId27"/>
    <p:sldId id="1717" r:id="rId28"/>
    <p:sldId id="1773" r:id="rId29"/>
    <p:sldId id="1745" r:id="rId30"/>
    <p:sldId id="1747" r:id="rId31"/>
    <p:sldId id="1615" r:id="rId3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393"/>
            <p14:sldId id="1690"/>
            <p14:sldId id="1518"/>
            <p14:sldId id="1771"/>
            <p14:sldId id="1751"/>
            <p14:sldId id="1756"/>
            <p14:sldId id="1757"/>
            <p14:sldId id="1760"/>
            <p14:sldId id="1538"/>
            <p14:sldId id="1575"/>
            <p14:sldId id="1752"/>
            <p14:sldId id="1574"/>
            <p14:sldId id="1578"/>
            <p14:sldId id="1582"/>
            <p14:sldId id="1580"/>
            <p14:sldId id="1577"/>
            <p14:sldId id="1758"/>
            <p14:sldId id="1708"/>
            <p14:sldId id="1774"/>
            <p14:sldId id="1759"/>
            <p14:sldId id="1717"/>
            <p14:sldId id="1773"/>
            <p14:sldId id="1745"/>
            <p14:sldId id="1747"/>
          </p14:sldIdLst>
        </p14:section>
        <p14:section name="Finalizando" id="{CF622469-3E87-46BA-8ED6-912C47B00EF3}">
          <p14:sldIdLst>
            <p14:sldId id="16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EAEAEA"/>
    <a:srgbClr val="F8F8F8"/>
    <a:srgbClr val="FFFFCC"/>
    <a:srgbClr val="CCECFF"/>
    <a:srgbClr val="3366CC"/>
    <a:srgbClr val="008080"/>
    <a:srgbClr val="FFFBD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79472" autoAdjust="0"/>
  </p:normalViewPr>
  <p:slideViewPr>
    <p:cSldViewPr>
      <p:cViewPr varScale="1">
        <p:scale>
          <a:sx n="81" d="100"/>
          <a:sy n="81" d="100"/>
        </p:scale>
        <p:origin x="653" y="58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52"/>
    </p:cViewPr>
  </p:sorterViewPr>
  <p:notesViewPr>
    <p:cSldViewPr showGuides="1">
      <p:cViewPr varScale="1">
        <p:scale>
          <a:sx n="83" d="100"/>
          <a:sy n="83" d="100"/>
        </p:scale>
        <p:origin x="23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commentAuthors" Target="commentAuthor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6/13/2024 6:56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6/13/2024 6:56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6/13/2024 6:56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6/13/2024 6:56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396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6/13/2024 6:56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367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6/13/2024 6:56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360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6/13/2024 6:56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991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6/13/2024 6:56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77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6/13/2024 6:56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711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6/13/2024 6:56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705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6/13/2024 6:56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83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6/13/2024 6:56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2609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6/13/2024 7:35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786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34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6/13/2024 6:56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6794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6/13/2024 6:56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9633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6/13/2024 7:26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409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6/13/2024 7:26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255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6/13/2024 7:26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17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6/13/2024 6:56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09973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6/13/2024 6:56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34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6/13/2024 6:56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222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6/13/2024 6:56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260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6/13/2024 6:56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86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6/13/2024 6:56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035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6/13/2024 6:56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006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6/13/2024 6:56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84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1009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30022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aspnetConference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‬</a:t>
            </a:r>
          </a:p>
        </p:txBody>
      </p:sp>
    </p:spTree>
    <p:extLst>
      <p:ext uri="{BB962C8B-B14F-4D97-AF65-F5344CB8AC3E}">
        <p14:creationId xmlns:p14="http://schemas.microsoft.com/office/powerpoint/2010/main" val="234274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4A1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617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3750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1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0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2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19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6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24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888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740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245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22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5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785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6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4782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2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70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9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8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8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983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2279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3179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77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73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29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8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3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905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099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72E4-1EB3-4AD0-8A8C-9ACF3E188437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7ADA7-AC71-4BF6-BCA0-0FC767D289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89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4929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89039" y="2125663"/>
            <a:ext cx="10058400" cy="91281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8847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19607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7126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7103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4186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87067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77220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424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24707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956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04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825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98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2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9232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5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6932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249" r:id="rId12"/>
    <p:sldLayoutId id="2147484301" r:id="rId13"/>
    <p:sldLayoutId id="2147484251" r:id="rId14"/>
    <p:sldLayoutId id="2147484252" r:id="rId15"/>
    <p:sldLayoutId id="2147484257" r:id="rId16"/>
    <p:sldLayoutId id="2147484258" r:id="rId17"/>
    <p:sldLayoutId id="2147484260" r:id="rId18"/>
    <p:sldLayoutId id="2147484299" r:id="rId19"/>
    <p:sldLayoutId id="2147484263" r:id="rId20"/>
    <p:sldLayoutId id="2147484403" r:id="rId21"/>
    <p:sldLayoutId id="2147484477" r:id="rId22"/>
    <p:sldLayoutId id="2147484478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  <p:sldLayoutId id="2147484417" r:id="rId13"/>
    <p:sldLayoutId id="2147484418" r:id="rId14"/>
    <p:sldLayoutId id="2147484419" r:id="rId15"/>
    <p:sldLayoutId id="2147484420" r:id="rId16"/>
    <p:sldLayoutId id="2147484421" r:id="rId17"/>
    <p:sldLayoutId id="2147484422" r:id="rId18"/>
    <p:sldLayoutId id="2147484423" r:id="rId19"/>
    <p:sldLayoutId id="2147484424" r:id="rId20"/>
    <p:sldLayoutId id="2147484425" r:id="rId21"/>
    <p:sldLayoutId id="214748442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98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93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  <p:sldLayoutId id="2147484467" r:id="rId12"/>
    <p:sldLayoutId id="2147484468" r:id="rId13"/>
    <p:sldLayoutId id="2147484469" r:id="rId14"/>
    <p:sldLayoutId id="2147484470" r:id="rId15"/>
    <p:sldLayoutId id="2147484471" r:id="rId16"/>
    <p:sldLayoutId id="2147484472" r:id="rId17"/>
    <p:sldLayoutId id="2147484473" r:id="rId18"/>
    <p:sldLayoutId id="214748447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keda.sh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5982" y="819973"/>
            <a:ext cx="11201400" cy="1872045"/>
          </a:xfrm>
        </p:spPr>
        <p:txBody>
          <a:bodyPr/>
          <a:lstStyle/>
          <a:p>
            <a:r>
              <a:rPr lang="pt-BR" b="1" dirty="0" err="1"/>
              <a:t>Kubernetes</a:t>
            </a:r>
            <a:r>
              <a:rPr lang="pt-BR" b="1" dirty="0"/>
              <a:t>: uma visão geral + escalabilidade de aplicações</a:t>
            </a:r>
            <a:endParaRPr lang="pt-BR" sz="3600" dirty="0"/>
          </a:p>
        </p:txBody>
      </p:sp>
      <p:pic>
        <p:nvPicPr>
          <p:cNvPr id="13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915189BD-7EAE-4A0C-BD8E-B94BE30E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2075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E586154-1869-4CFD-B96A-0D02C9051E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4237" y="3146455"/>
            <a:ext cx="6111478" cy="1872045"/>
          </a:xfrm>
        </p:spPr>
        <p:txBody>
          <a:bodyPr/>
          <a:lstStyle/>
          <a:p>
            <a:r>
              <a:rPr lang="en-US" b="1" dirty="0"/>
              <a:t>Renato </a:t>
            </a:r>
            <a:r>
              <a:rPr lang="en-US" b="1" dirty="0" err="1"/>
              <a:t>Groffe</a:t>
            </a:r>
            <a:endParaRPr lang="en-US" b="1" dirty="0"/>
          </a:p>
          <a:p>
            <a:r>
              <a:rPr lang="en-US" sz="2800" dirty="0"/>
              <a:t>Microsoft MVP, MTAC</a:t>
            </a:r>
          </a:p>
          <a:p>
            <a:r>
              <a:rPr lang="en-US" sz="2800" dirty="0"/>
              <a:t>linkedin.com/in/</a:t>
            </a:r>
            <a:r>
              <a:rPr lang="en-US" sz="2800" dirty="0" err="1"/>
              <a:t>renatogroffe</a:t>
            </a:r>
            <a:br>
              <a:rPr lang="en-US" sz="2800" dirty="0"/>
            </a:br>
            <a:r>
              <a:rPr lang="en-US" sz="2800" dirty="0"/>
              <a:t>renatogroffe.medium.com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CEBBD7B-35A1-4BE2-9F49-F4BD57DCE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037" y="5946344"/>
            <a:ext cx="1675417" cy="80269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07141F8-DB16-4A7F-A2BD-534DD4487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273" y="5841174"/>
            <a:ext cx="1675417" cy="105195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3814D94-6C3E-4E34-CFE5-E266E1D9D4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358" r="31153" b="27022"/>
          <a:stretch/>
        </p:blipFill>
        <p:spPr>
          <a:xfrm>
            <a:off x="7660024" y="3311999"/>
            <a:ext cx="1551503" cy="1457711"/>
          </a:xfrm>
          <a:prstGeom prst="rect">
            <a:avLst/>
          </a:prstGeom>
        </p:spPr>
      </p:pic>
      <p:pic>
        <p:nvPicPr>
          <p:cNvPr id="17" name="Imagem 16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0909335E-48C2-14E1-684D-3B8A3590A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6237" y="3301274"/>
            <a:ext cx="1562405" cy="156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uma visão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9601199" cy="455509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Cluster com máquina </a:t>
            </a:r>
            <a:r>
              <a:rPr lang="pt-BR" b="1" dirty="0">
                <a:solidFill>
                  <a:srgbClr val="494949"/>
                </a:solidFill>
              </a:rPr>
              <a:t>Master</a:t>
            </a:r>
            <a:r>
              <a:rPr lang="pt-BR" dirty="0">
                <a:solidFill>
                  <a:srgbClr val="494949"/>
                </a:solidFill>
              </a:rPr>
              <a:t> e </a:t>
            </a:r>
            <a:r>
              <a:rPr lang="pt-BR" b="1" dirty="0">
                <a:solidFill>
                  <a:srgbClr val="494949"/>
                </a:solidFill>
              </a:rPr>
              <a:t>Nodes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Criação de objetos através de arquivos no formato </a:t>
            </a:r>
            <a:r>
              <a:rPr lang="pt-BR" b="1" dirty="0">
                <a:solidFill>
                  <a:srgbClr val="494949"/>
                </a:solidFill>
              </a:rPr>
              <a:t>YAML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Diversas funcionalidades para gerenciamento e orquestração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6734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Como o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pode ser útil?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839199" cy="333629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Orquestração de containers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Autoscaling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Mecanismos de Health </a:t>
            </a:r>
            <a:r>
              <a:rPr lang="pt-BR" sz="3200" dirty="0" err="1">
                <a:solidFill>
                  <a:srgbClr val="494949"/>
                </a:solidFill>
              </a:rPr>
              <a:t>Check</a:t>
            </a: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8B6C46-7777-B053-6033-96AA3AF61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9494837" y="2430462"/>
            <a:ext cx="2438400" cy="22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2130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B778E72E-83BA-493B-9F57-D64760A57A40}"/>
              </a:ext>
            </a:extLst>
          </p:cNvPr>
          <p:cNvSpPr/>
          <p:nvPr/>
        </p:nvSpPr>
        <p:spPr bwMode="auto">
          <a:xfrm>
            <a:off x="568324" y="2415539"/>
            <a:ext cx="3505200" cy="350520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7F95A67-102A-4E6B-AF94-C6B7D4FC7D1C}"/>
              </a:ext>
            </a:extLst>
          </p:cNvPr>
          <p:cNvGrpSpPr/>
          <p:nvPr/>
        </p:nvGrpSpPr>
        <p:grpSpPr>
          <a:xfrm>
            <a:off x="1932621" y="4449838"/>
            <a:ext cx="838200" cy="1002854"/>
            <a:chOff x="2865437" y="2278062"/>
            <a:chExt cx="1905000" cy="2286000"/>
          </a:xfrm>
        </p:grpSpPr>
        <p:sp>
          <p:nvSpPr>
            <p:cNvPr id="11" name="Retângulo: Único Canto Recortado 10">
              <a:extLst>
                <a:ext uri="{FF2B5EF4-FFF2-40B4-BE49-F238E27FC236}">
                  <a16:creationId xmlns:a16="http://schemas.microsoft.com/office/drawing/2014/main" id="{21A6D5D3-7BAD-4959-B1EE-CDA3995FF2A9}"/>
                </a:ext>
              </a:extLst>
            </p:cNvPr>
            <p:cNvSpPr/>
            <p:nvPr/>
          </p:nvSpPr>
          <p:spPr bwMode="auto">
            <a:xfrm>
              <a:off x="2865437" y="2278062"/>
              <a:ext cx="1905000" cy="2286000"/>
            </a:xfrm>
            <a:prstGeom prst="snip1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ADDC29-25DB-46D9-AE3E-F79CF9596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1011" y="2757963"/>
              <a:ext cx="1633851" cy="1478598"/>
            </a:xfrm>
            <a:prstGeom prst="rect">
              <a:avLst/>
            </a:prstGeom>
          </p:spPr>
        </p:pic>
      </p:grpSp>
      <p:sp>
        <p:nvSpPr>
          <p:cNvPr id="13" name="Retângulo 12">
            <a:extLst>
              <a:ext uri="{FF2B5EF4-FFF2-40B4-BE49-F238E27FC236}">
                <a16:creationId xmlns:a16="http://schemas.microsoft.com/office/drawing/2014/main" id="{F85BBA3A-5635-44FF-AB38-F9F6516835BA}"/>
              </a:ext>
            </a:extLst>
          </p:cNvPr>
          <p:cNvSpPr/>
          <p:nvPr/>
        </p:nvSpPr>
        <p:spPr bwMode="auto">
          <a:xfrm>
            <a:off x="5380037" y="1544319"/>
            <a:ext cx="6172200" cy="48752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A29F3CD-9CC8-4484-9552-704A8086055C}"/>
              </a:ext>
            </a:extLst>
          </p:cNvPr>
          <p:cNvSpPr txBox="1"/>
          <p:nvPr/>
        </p:nvSpPr>
        <p:spPr>
          <a:xfrm>
            <a:off x="5456237" y="1597341"/>
            <a:ext cx="17526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Cluster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9CBA7F-88C3-4FCE-95F6-06A29FF8F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78" y="3097092"/>
            <a:ext cx="1091997" cy="109199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DEDD772-80F8-40F3-9E96-5123EB63F35C}"/>
              </a:ext>
            </a:extLst>
          </p:cNvPr>
          <p:cNvSpPr txBox="1"/>
          <p:nvPr/>
        </p:nvSpPr>
        <p:spPr>
          <a:xfrm>
            <a:off x="1939924" y="3301459"/>
            <a:ext cx="17526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 err="1"/>
              <a:t>kubectl</a:t>
            </a:r>
            <a:endParaRPr lang="pt-BR" sz="280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ED7E090-35D2-42E2-81CD-362AC78D9FD3}"/>
              </a:ext>
            </a:extLst>
          </p:cNvPr>
          <p:cNvSpPr/>
          <p:nvPr/>
        </p:nvSpPr>
        <p:spPr bwMode="auto">
          <a:xfrm>
            <a:off x="6218237" y="3497262"/>
            <a:ext cx="1752600" cy="1371600"/>
          </a:xfrm>
          <a:prstGeom prst="rect">
            <a:avLst/>
          </a:prstGeom>
          <a:solidFill>
            <a:srgbClr val="00808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Master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868CD46-21F3-4FCF-BFD1-9C60B4409D51}"/>
              </a:ext>
            </a:extLst>
          </p:cNvPr>
          <p:cNvSpPr/>
          <p:nvPr/>
        </p:nvSpPr>
        <p:spPr bwMode="auto">
          <a:xfrm>
            <a:off x="9113837" y="2314577"/>
            <a:ext cx="1752600" cy="1371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Node 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1C451E7-DF7E-4926-9615-003FA9ADECC9}"/>
              </a:ext>
            </a:extLst>
          </p:cNvPr>
          <p:cNvSpPr/>
          <p:nvPr/>
        </p:nvSpPr>
        <p:spPr bwMode="auto">
          <a:xfrm>
            <a:off x="9110344" y="4575568"/>
            <a:ext cx="1752600" cy="1371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Node N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B10384CE-2E94-433E-8232-5B42EE850B35}"/>
              </a:ext>
            </a:extLst>
          </p:cNvPr>
          <p:cNvCxnSpPr/>
          <p:nvPr/>
        </p:nvCxnSpPr>
        <p:spPr>
          <a:xfrm>
            <a:off x="3322638" y="4189089"/>
            <a:ext cx="274319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546B1401-8FEE-40E3-B934-54B777C998F7}"/>
              </a:ext>
            </a:extLst>
          </p:cNvPr>
          <p:cNvCxnSpPr>
            <a:cxnSpLocks/>
          </p:cNvCxnSpPr>
          <p:nvPr/>
        </p:nvCxnSpPr>
        <p:spPr>
          <a:xfrm flipV="1">
            <a:off x="8119745" y="3097092"/>
            <a:ext cx="917892" cy="87429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BEE2314C-A743-48C7-B2D6-7A7EC0AE4926}"/>
              </a:ext>
            </a:extLst>
          </p:cNvPr>
          <p:cNvCxnSpPr>
            <a:cxnSpLocks/>
          </p:cNvCxnSpPr>
          <p:nvPr/>
        </p:nvCxnSpPr>
        <p:spPr>
          <a:xfrm>
            <a:off x="8157845" y="4620207"/>
            <a:ext cx="879792" cy="68881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ACBFD98-3F22-453A-BC83-E9B70D6F1BFD}"/>
              </a:ext>
            </a:extLst>
          </p:cNvPr>
          <p:cNvSpPr txBox="1"/>
          <p:nvPr/>
        </p:nvSpPr>
        <p:spPr>
          <a:xfrm>
            <a:off x="9037636" y="3686370"/>
            <a:ext cx="1825307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14807592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7391399" cy="393954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 err="1">
                <a:solidFill>
                  <a:srgbClr val="494949"/>
                </a:solidFill>
              </a:rPr>
              <a:t>Pod</a:t>
            </a:r>
            <a:endParaRPr lang="pt-BR" sz="44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Grupo de um ou mais containers implantados em um </a:t>
            </a:r>
            <a:r>
              <a:rPr lang="pt-BR" sz="2800" b="1" dirty="0">
                <a:solidFill>
                  <a:srgbClr val="494949"/>
                </a:solidFill>
              </a:rPr>
              <a:t>Node (Nó)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Compartilham o mesmo endereço IP, IPC, nome do host e outros recursos</a:t>
            </a:r>
            <a:endParaRPr lang="pt-BR" sz="2800" b="1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1492ADC-53B3-4473-AAEF-D3CCFDC0B97D}"/>
              </a:ext>
            </a:extLst>
          </p:cNvPr>
          <p:cNvGrpSpPr/>
          <p:nvPr/>
        </p:nvGrpSpPr>
        <p:grpSpPr>
          <a:xfrm>
            <a:off x="8287067" y="2582862"/>
            <a:ext cx="3048000" cy="2819400"/>
            <a:chOff x="8287067" y="2582862"/>
            <a:chExt cx="3048000" cy="281940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C8142D0-86A3-4DD1-83F1-71E08F5BCDE3}"/>
                </a:ext>
              </a:extLst>
            </p:cNvPr>
            <p:cNvSpPr/>
            <p:nvPr/>
          </p:nvSpPr>
          <p:spPr bwMode="auto">
            <a:xfrm>
              <a:off x="8287067" y="2582862"/>
              <a:ext cx="3048000" cy="2819400"/>
            </a:xfrm>
            <a:prstGeom prst="rect">
              <a:avLst/>
            </a:prstGeom>
            <a:solidFill>
              <a:srgbClr val="EAEAEA"/>
            </a:solidFill>
            <a:ln>
              <a:solidFill>
                <a:srgbClr val="B2B2B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solidFill>
                    <a:srgbClr val="292929"/>
                  </a:solidFill>
                </a:rPr>
                <a:t>POD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17AFAC33-E286-44E2-AF6E-D77570D80875}"/>
                </a:ext>
              </a:extLst>
            </p:cNvPr>
            <p:cNvSpPr/>
            <p:nvPr/>
          </p:nvSpPr>
          <p:spPr bwMode="auto">
            <a:xfrm>
              <a:off x="8706167" y="3268662"/>
              <a:ext cx="2209800" cy="6858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Container A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11B6195B-B19C-47DB-8038-E5788C614A29}"/>
                </a:ext>
              </a:extLst>
            </p:cNvPr>
            <p:cNvSpPr/>
            <p:nvPr/>
          </p:nvSpPr>
          <p:spPr bwMode="auto">
            <a:xfrm>
              <a:off x="8706167" y="4323714"/>
              <a:ext cx="2209800" cy="6858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Container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62228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6857999" cy="393954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rgbClr val="494949"/>
                </a:solidFill>
              </a:rPr>
              <a:t>Deployment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Abstração de um </a:t>
            </a:r>
            <a:r>
              <a:rPr lang="pt-BR" sz="2800" b="1" dirty="0" err="1">
                <a:solidFill>
                  <a:srgbClr val="494949"/>
                </a:solidFill>
              </a:rPr>
              <a:t>Pod</a:t>
            </a:r>
            <a:r>
              <a:rPr lang="pt-BR" sz="2800" dirty="0">
                <a:solidFill>
                  <a:srgbClr val="494949"/>
                </a:solidFill>
              </a:rPr>
              <a:t> com recursos adicionais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Conta com gerenciamento de estados</a:t>
            </a:r>
            <a:endParaRPr lang="pt-BR" sz="2800" b="1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20BF2C3-BDA9-4EAD-9B49-CBCF6A32230D}"/>
              </a:ext>
            </a:extLst>
          </p:cNvPr>
          <p:cNvGrpSpPr/>
          <p:nvPr/>
        </p:nvGrpSpPr>
        <p:grpSpPr>
          <a:xfrm>
            <a:off x="7871777" y="2521902"/>
            <a:ext cx="3924300" cy="2933700"/>
            <a:chOff x="7871777" y="2521902"/>
            <a:chExt cx="3924300" cy="2933700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A6A334F1-4586-4B27-AAEF-72FEEEEAAEB6}"/>
                </a:ext>
              </a:extLst>
            </p:cNvPr>
            <p:cNvSpPr/>
            <p:nvPr/>
          </p:nvSpPr>
          <p:spPr bwMode="auto">
            <a:xfrm>
              <a:off x="7871777" y="2521902"/>
              <a:ext cx="3924300" cy="2933700"/>
            </a:xfrm>
            <a:prstGeom prst="rect">
              <a:avLst/>
            </a:prstGeom>
            <a:solidFill>
              <a:srgbClr val="EAEAEA"/>
            </a:solidFill>
            <a:ln>
              <a:solidFill>
                <a:srgbClr val="B2B2B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solidFill>
                    <a:srgbClr val="292929"/>
                  </a:solidFill>
                </a:rPr>
                <a:t>Deployment</a:t>
              </a: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C8142D0-86A3-4DD1-83F1-71E08F5BCDE3}"/>
                </a:ext>
              </a:extLst>
            </p:cNvPr>
            <p:cNvSpPr/>
            <p:nvPr/>
          </p:nvSpPr>
          <p:spPr bwMode="auto">
            <a:xfrm>
              <a:off x="8309927" y="3200082"/>
              <a:ext cx="3048000" cy="1828800"/>
            </a:xfrm>
            <a:prstGeom prst="rect">
              <a:avLst/>
            </a:prstGeom>
            <a:solidFill>
              <a:srgbClr val="EAEAEA"/>
            </a:solidFill>
            <a:ln>
              <a:solidFill>
                <a:srgbClr val="B2B2B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solidFill>
                    <a:srgbClr val="292929"/>
                  </a:solidFill>
                </a:rPr>
                <a:t>POD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17AFAC33-E286-44E2-AF6E-D77570D80875}"/>
                </a:ext>
              </a:extLst>
            </p:cNvPr>
            <p:cNvSpPr/>
            <p:nvPr/>
          </p:nvSpPr>
          <p:spPr bwMode="auto">
            <a:xfrm>
              <a:off x="8729027" y="3885882"/>
              <a:ext cx="2209800" cy="6858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680789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8610599" cy="346556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rgbClr val="494949"/>
                </a:solidFill>
              </a:rPr>
              <a:t>Service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Objeto mais estável (</a:t>
            </a:r>
            <a:r>
              <a:rPr lang="pt-BR" sz="2800" b="1" dirty="0" err="1">
                <a:solidFill>
                  <a:srgbClr val="494949"/>
                </a:solidFill>
              </a:rPr>
              <a:t>Pods</a:t>
            </a:r>
            <a:r>
              <a:rPr lang="pt-BR" sz="2800" dirty="0">
                <a:solidFill>
                  <a:srgbClr val="494949"/>
                </a:solidFill>
              </a:rPr>
              <a:t> são criados ou removidos continuamente)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Cuidará do acesso aos </a:t>
            </a:r>
            <a:r>
              <a:rPr lang="pt-BR" sz="2800" b="1" dirty="0" err="1">
                <a:solidFill>
                  <a:srgbClr val="494949"/>
                </a:solidFill>
              </a:rPr>
              <a:t>Pods</a:t>
            </a:r>
            <a:r>
              <a:rPr lang="pt-BR" sz="2800" dirty="0">
                <a:solidFill>
                  <a:srgbClr val="494949"/>
                </a:solidFill>
              </a:rPr>
              <a:t>, funcionando como um </a:t>
            </a:r>
            <a:r>
              <a:rPr lang="pt-BR" sz="2800" b="1" dirty="0" err="1">
                <a:solidFill>
                  <a:srgbClr val="494949"/>
                </a:solidFill>
              </a:rPr>
              <a:t>Load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b="1" dirty="0" err="1">
                <a:solidFill>
                  <a:srgbClr val="494949"/>
                </a:solidFill>
              </a:rPr>
              <a:t>Balancer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791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ED7E090-35D2-42E2-81CD-362AC78D9FD3}"/>
              </a:ext>
            </a:extLst>
          </p:cNvPr>
          <p:cNvSpPr/>
          <p:nvPr/>
        </p:nvSpPr>
        <p:spPr bwMode="auto">
          <a:xfrm>
            <a:off x="9323070" y="1363662"/>
            <a:ext cx="1752600" cy="1371600"/>
          </a:xfrm>
          <a:prstGeom prst="rect">
            <a:avLst/>
          </a:prstGeom>
          <a:solidFill>
            <a:srgbClr val="00808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Master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0C84073-5312-4C39-A252-11D52423DF26}"/>
              </a:ext>
            </a:extLst>
          </p:cNvPr>
          <p:cNvSpPr txBox="1"/>
          <p:nvPr/>
        </p:nvSpPr>
        <p:spPr>
          <a:xfrm>
            <a:off x="2533967" y="5098730"/>
            <a:ext cx="17526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Nodes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4DD6DC78-708F-416F-89C4-369B417B6712}"/>
              </a:ext>
            </a:extLst>
          </p:cNvPr>
          <p:cNvSpPr/>
          <p:nvPr/>
        </p:nvSpPr>
        <p:spPr bwMode="auto">
          <a:xfrm>
            <a:off x="4286567" y="4564062"/>
            <a:ext cx="1981200" cy="1752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8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469A28F-683B-4414-8819-C6AF66CB58A6}"/>
              </a:ext>
            </a:extLst>
          </p:cNvPr>
          <p:cNvSpPr/>
          <p:nvPr/>
        </p:nvSpPr>
        <p:spPr bwMode="auto">
          <a:xfrm>
            <a:off x="6683057" y="4564062"/>
            <a:ext cx="1981200" cy="1752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8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199B98C-0953-4058-83B8-BEEEA6618548}"/>
              </a:ext>
            </a:extLst>
          </p:cNvPr>
          <p:cNvSpPr/>
          <p:nvPr/>
        </p:nvSpPr>
        <p:spPr bwMode="auto">
          <a:xfrm>
            <a:off x="9094470" y="4564062"/>
            <a:ext cx="1981200" cy="1752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8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F5C82A4C-58A0-4250-BFFF-11D945C83576}"/>
              </a:ext>
            </a:extLst>
          </p:cNvPr>
          <p:cNvCxnSpPr>
            <a:cxnSpLocks/>
          </p:cNvCxnSpPr>
          <p:nvPr/>
        </p:nvCxnSpPr>
        <p:spPr>
          <a:xfrm>
            <a:off x="10192385" y="2762417"/>
            <a:ext cx="0" cy="177258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03D11E78-11B0-4044-9D4A-931B088E88A4}"/>
              </a:ext>
            </a:extLst>
          </p:cNvPr>
          <p:cNvCxnSpPr>
            <a:cxnSpLocks/>
          </p:cNvCxnSpPr>
          <p:nvPr/>
        </p:nvCxnSpPr>
        <p:spPr>
          <a:xfrm flipH="1">
            <a:off x="7818437" y="2791478"/>
            <a:ext cx="2057400" cy="17435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D99ACC5-5559-4126-86A7-21EBB88D9F4A}"/>
              </a:ext>
            </a:extLst>
          </p:cNvPr>
          <p:cNvCxnSpPr>
            <a:cxnSpLocks/>
          </p:cNvCxnSpPr>
          <p:nvPr/>
        </p:nvCxnSpPr>
        <p:spPr>
          <a:xfrm flipH="1">
            <a:off x="5380037" y="2524176"/>
            <a:ext cx="3810000" cy="201082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BC5AC1B-7B3C-41BB-8AF6-5C858A49595A}"/>
              </a:ext>
            </a:extLst>
          </p:cNvPr>
          <p:cNvSpPr txBox="1"/>
          <p:nvPr/>
        </p:nvSpPr>
        <p:spPr>
          <a:xfrm>
            <a:off x="484505" y="1331590"/>
            <a:ext cx="17526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Pods</a:t>
            </a:r>
            <a:endParaRPr lang="pt-BR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7457CA9D-2D0A-4F36-8EFB-2966B255E0AA}"/>
              </a:ext>
            </a:extLst>
          </p:cNvPr>
          <p:cNvSpPr/>
          <p:nvPr/>
        </p:nvSpPr>
        <p:spPr bwMode="auto">
          <a:xfrm>
            <a:off x="705484" y="1970140"/>
            <a:ext cx="533400" cy="53466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32F86824-1731-441F-8C18-9DF686F0FE99}"/>
              </a:ext>
            </a:extLst>
          </p:cNvPr>
          <p:cNvSpPr/>
          <p:nvPr/>
        </p:nvSpPr>
        <p:spPr bwMode="auto">
          <a:xfrm>
            <a:off x="705484" y="2683879"/>
            <a:ext cx="533400" cy="53466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B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92D0248B-D286-4065-B3F5-E5B43254C81E}"/>
              </a:ext>
            </a:extLst>
          </p:cNvPr>
          <p:cNvSpPr/>
          <p:nvPr/>
        </p:nvSpPr>
        <p:spPr bwMode="auto">
          <a:xfrm>
            <a:off x="705484" y="3395905"/>
            <a:ext cx="533400" cy="534668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6049FBA6-DD1D-4C95-BF10-95321362C298}"/>
              </a:ext>
            </a:extLst>
          </p:cNvPr>
          <p:cNvSpPr txBox="1"/>
          <p:nvPr/>
        </p:nvSpPr>
        <p:spPr>
          <a:xfrm>
            <a:off x="1238883" y="1945370"/>
            <a:ext cx="2388554" cy="5801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replicas: 2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61395B5-556A-40CE-81BE-F49C8ADF99E8}"/>
              </a:ext>
            </a:extLst>
          </p:cNvPr>
          <p:cNvSpPr txBox="1"/>
          <p:nvPr/>
        </p:nvSpPr>
        <p:spPr>
          <a:xfrm>
            <a:off x="1258567" y="2670637"/>
            <a:ext cx="2388554" cy="5801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replicas: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62BD7A2-D245-40F7-AC37-671A0D13C453}"/>
              </a:ext>
            </a:extLst>
          </p:cNvPr>
          <p:cNvSpPr txBox="1"/>
          <p:nvPr/>
        </p:nvSpPr>
        <p:spPr>
          <a:xfrm>
            <a:off x="1258567" y="3395904"/>
            <a:ext cx="2388554" cy="5801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replicas: 3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C5CC262E-2DB1-48F7-AA15-847414FE7561}"/>
              </a:ext>
            </a:extLst>
          </p:cNvPr>
          <p:cNvSpPr/>
          <p:nvPr/>
        </p:nvSpPr>
        <p:spPr bwMode="auto">
          <a:xfrm>
            <a:off x="4477067" y="4716462"/>
            <a:ext cx="533400" cy="53466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3F713FDC-04DB-42A3-97AD-1E1FF45F468A}"/>
              </a:ext>
            </a:extLst>
          </p:cNvPr>
          <p:cNvSpPr/>
          <p:nvPr/>
        </p:nvSpPr>
        <p:spPr bwMode="auto">
          <a:xfrm>
            <a:off x="6904037" y="4716462"/>
            <a:ext cx="533400" cy="53466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379D0111-4BF8-4FB0-9317-4F86DC4AEABD}"/>
              </a:ext>
            </a:extLst>
          </p:cNvPr>
          <p:cNvSpPr/>
          <p:nvPr/>
        </p:nvSpPr>
        <p:spPr bwMode="auto">
          <a:xfrm>
            <a:off x="4489131" y="5630862"/>
            <a:ext cx="533400" cy="534668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71823D1B-BF50-44FB-B826-93DDF5B47006}"/>
              </a:ext>
            </a:extLst>
          </p:cNvPr>
          <p:cNvSpPr/>
          <p:nvPr/>
        </p:nvSpPr>
        <p:spPr bwMode="auto">
          <a:xfrm>
            <a:off x="6898001" y="5630862"/>
            <a:ext cx="533400" cy="534668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02595535-B3C6-46F5-BC5D-4AFDA257CD4A}"/>
              </a:ext>
            </a:extLst>
          </p:cNvPr>
          <p:cNvSpPr/>
          <p:nvPr/>
        </p:nvSpPr>
        <p:spPr bwMode="auto">
          <a:xfrm>
            <a:off x="10333037" y="5173028"/>
            <a:ext cx="533400" cy="53466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B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EA522A82-597D-4A72-844A-434584DF98B4}"/>
              </a:ext>
            </a:extLst>
          </p:cNvPr>
          <p:cNvSpPr/>
          <p:nvPr/>
        </p:nvSpPr>
        <p:spPr bwMode="auto">
          <a:xfrm>
            <a:off x="9342437" y="5647890"/>
            <a:ext cx="533400" cy="534668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77781849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+ Linha de comando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839199" cy="333629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kubectl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Helm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k9s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8B6C46-7777-B053-6033-96AA3AF61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9494837" y="2430462"/>
            <a:ext cx="2438400" cy="22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8322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e cloud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providers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839199" cy="361945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Azure </a:t>
            </a:r>
            <a:r>
              <a:rPr lang="pt-BR" sz="3600" b="1" dirty="0" err="1">
                <a:solidFill>
                  <a:srgbClr val="494949"/>
                </a:solidFill>
              </a:rPr>
              <a:t>Kubernetes</a:t>
            </a:r>
            <a:r>
              <a:rPr lang="pt-BR" sz="3600" b="1" dirty="0">
                <a:solidFill>
                  <a:srgbClr val="494949"/>
                </a:solidFill>
              </a:rPr>
              <a:t>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 err="1">
                <a:solidFill>
                  <a:srgbClr val="494949"/>
                </a:solidFill>
              </a:rPr>
              <a:t>Amazon</a:t>
            </a:r>
            <a:r>
              <a:rPr lang="pt-BR" sz="3600" b="1" dirty="0">
                <a:solidFill>
                  <a:srgbClr val="494949"/>
                </a:solidFill>
              </a:rPr>
              <a:t> </a:t>
            </a:r>
            <a:r>
              <a:rPr lang="pt-BR" sz="3600" b="1" dirty="0" err="1">
                <a:solidFill>
                  <a:srgbClr val="494949"/>
                </a:solidFill>
              </a:rPr>
              <a:t>Elastic</a:t>
            </a:r>
            <a:r>
              <a:rPr lang="pt-BR" sz="3600" b="1" dirty="0">
                <a:solidFill>
                  <a:srgbClr val="494949"/>
                </a:solidFill>
              </a:rPr>
              <a:t> </a:t>
            </a:r>
            <a:r>
              <a:rPr lang="pt-BR" sz="3600" b="1" dirty="0" err="1">
                <a:solidFill>
                  <a:srgbClr val="494949"/>
                </a:solidFill>
              </a:rPr>
              <a:t>Kubernetes</a:t>
            </a:r>
            <a:r>
              <a:rPr lang="pt-BR" sz="3600" b="1" dirty="0">
                <a:solidFill>
                  <a:srgbClr val="494949"/>
                </a:solidFill>
              </a:rPr>
              <a:t> Service (</a:t>
            </a:r>
            <a:r>
              <a:rPr lang="pt-BR" sz="3600" b="1" dirty="0" err="1">
                <a:solidFill>
                  <a:srgbClr val="494949"/>
                </a:solidFill>
              </a:rPr>
              <a:t>Amazon</a:t>
            </a:r>
            <a:r>
              <a:rPr lang="pt-BR" sz="3600" b="1" dirty="0">
                <a:solidFill>
                  <a:srgbClr val="494949"/>
                </a:solidFill>
              </a:rPr>
              <a:t> EKS)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Google </a:t>
            </a:r>
            <a:r>
              <a:rPr lang="pt-BR" sz="3600" b="1" dirty="0" err="1">
                <a:solidFill>
                  <a:srgbClr val="494949"/>
                </a:solidFill>
              </a:rPr>
              <a:t>Kubernetes</a:t>
            </a:r>
            <a:r>
              <a:rPr lang="pt-BR" sz="3600" b="1" dirty="0">
                <a:solidFill>
                  <a:srgbClr val="494949"/>
                </a:solidFill>
              </a:rPr>
              <a:t> </a:t>
            </a:r>
            <a:r>
              <a:rPr lang="pt-BR" sz="3600" b="1" dirty="0" err="1">
                <a:solidFill>
                  <a:srgbClr val="494949"/>
                </a:solidFill>
              </a:rPr>
              <a:t>Engine</a:t>
            </a:r>
            <a:r>
              <a:rPr lang="pt-BR" sz="3600" b="1" dirty="0">
                <a:solidFill>
                  <a:srgbClr val="494949"/>
                </a:solidFill>
              </a:rPr>
              <a:t> (GKE)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8B6C46-7777-B053-6033-96AA3AF61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9494837" y="2430462"/>
            <a:ext cx="2438400" cy="22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4010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e complexidade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839199" cy="513986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Conhecimentos avançados em </a:t>
            </a:r>
            <a:r>
              <a:rPr lang="pt-BR" sz="2800" b="1" dirty="0">
                <a:solidFill>
                  <a:srgbClr val="494949"/>
                </a:solidFill>
              </a:rPr>
              <a:t>segurança</a:t>
            </a:r>
            <a:r>
              <a:rPr lang="pt-BR" sz="2800" dirty="0">
                <a:solidFill>
                  <a:srgbClr val="494949"/>
                </a:solidFill>
              </a:rPr>
              <a:t> e </a:t>
            </a:r>
            <a:r>
              <a:rPr lang="pt-BR" sz="2800" b="1" dirty="0">
                <a:solidFill>
                  <a:srgbClr val="494949"/>
                </a:solidFill>
              </a:rPr>
              <a:t>infraestrutura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Monitoramento</a:t>
            </a:r>
            <a:r>
              <a:rPr lang="pt-BR" sz="2800" dirty="0">
                <a:solidFill>
                  <a:srgbClr val="494949"/>
                </a:solidFill>
              </a:rPr>
              <a:t> constante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Várias questões envolvendo </a:t>
            </a:r>
            <a:r>
              <a:rPr lang="pt-BR" sz="2800" b="1" dirty="0">
                <a:solidFill>
                  <a:srgbClr val="494949"/>
                </a:solidFill>
              </a:rPr>
              <a:t>escalabilidade</a:t>
            </a:r>
            <a:r>
              <a:rPr lang="pt-BR" sz="2800" dirty="0">
                <a:solidFill>
                  <a:srgbClr val="494949"/>
                </a:solidFill>
              </a:rPr>
              <a:t> de aplicações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Implantação e o dia seguinte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Altos custos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8B6C46-7777-B053-6033-96AA3AF61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9494837" y="2430462"/>
            <a:ext cx="2438400" cy="22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131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238303"/>
            <a:ext cx="66259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Most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Multi-Plataform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Technical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Audience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Contributor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(MTAC)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 anos de experiência na área de Tecnologia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Autor Técnico e Palestrante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Renato Groffe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https://renatogroffe.medium.com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16374F2-EFE7-4775-AD13-95766DD4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472111"/>
            <a:ext cx="2064045" cy="2290202"/>
          </a:xfrm>
          <a:prstGeom prst="rect">
            <a:avLst/>
          </a:prstGeom>
        </p:spPr>
      </p:pic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C942EB67-E85D-42B0-8C54-899E7CBF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3083121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Placa branca com texto preto sobre fundo azul&#10;&#10;Descrição gerada automaticamente">
            <a:extLst>
              <a:ext uri="{FF2B5EF4-FFF2-40B4-BE49-F238E27FC236}">
                <a16:creationId xmlns:a16="http://schemas.microsoft.com/office/drawing/2014/main" id="{A06A382F-CB5E-49D3-A714-BF89782F3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735" y="4120388"/>
            <a:ext cx="1733820" cy="173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4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Containers e o Microsoft Azure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9601199" cy="483824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App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Container Registry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Container </a:t>
            </a:r>
            <a:r>
              <a:rPr lang="pt-BR" sz="2800" dirty="0" err="1">
                <a:solidFill>
                  <a:srgbClr val="494949"/>
                </a:solidFill>
              </a:rPr>
              <a:t>Instances</a:t>
            </a: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</a:t>
            </a:r>
            <a:r>
              <a:rPr lang="pt-BR" sz="2800" dirty="0" err="1">
                <a:solidFill>
                  <a:srgbClr val="494949"/>
                </a:solidFill>
              </a:rPr>
              <a:t>Kubernetes</a:t>
            </a:r>
            <a:r>
              <a:rPr lang="pt-BR" sz="2800" dirty="0">
                <a:solidFill>
                  <a:srgbClr val="494949"/>
                </a:solidFill>
              </a:rPr>
              <a:t>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Container Apps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0F03BD31-AF32-FF93-8DAF-12F5823B5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1637" y="2859915"/>
            <a:ext cx="1304925" cy="130492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CC08256B-B6AD-6453-72F9-09A396F89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5037" y="3005116"/>
            <a:ext cx="1159724" cy="1159724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BA3F6B0A-463C-4E1A-4395-5F1D920D63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5237" y="1407615"/>
            <a:ext cx="1235925" cy="12359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0CE52283-1023-D2B2-913D-0AEFC20129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64898" y="4945062"/>
            <a:ext cx="1159725" cy="1159725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A9C24A96-AA36-B46B-307D-5D05252079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56837" y="4953000"/>
            <a:ext cx="1219200" cy="1219200"/>
          </a:xfrm>
          <a:prstGeom prst="rect">
            <a:avLst/>
          </a:prstGeom>
        </p:spPr>
      </p:pic>
      <p:pic>
        <p:nvPicPr>
          <p:cNvPr id="14" name="Imagem 13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7ED68ED6-BDFD-1271-797B-828ACB1F95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6637" y="3005116"/>
            <a:ext cx="1788295" cy="178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9420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Azure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Service (AKS)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686799" cy="461664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Serviço gerenciado na nuvem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Alocação da infraestrutura necessária para criação dos nós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Facilidade no monitoramento e implementação de recursos de segurança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3954462"/>
            <a:ext cx="1869995" cy="1869995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5CFC66B6-B4D2-AE3C-B2FD-E7FDF552F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5052" y="1605162"/>
            <a:ext cx="18383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4079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O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projeto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KEDA: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520757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rgbClr val="494949"/>
                </a:solidFill>
              </a:rPr>
              <a:t>Kubernetes</a:t>
            </a:r>
            <a:r>
              <a:rPr lang="pt-BR" sz="3200" b="1" dirty="0">
                <a:solidFill>
                  <a:srgbClr val="494949"/>
                </a:solidFill>
              </a:rPr>
              <a:t> Event </a:t>
            </a:r>
            <a:r>
              <a:rPr lang="pt-BR" sz="3200" b="1" dirty="0" err="1">
                <a:solidFill>
                  <a:srgbClr val="494949"/>
                </a:solidFill>
              </a:rPr>
              <a:t>Driven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Autoscaling</a:t>
            </a:r>
            <a:br>
              <a:rPr lang="pt-BR" sz="3200" b="1" dirty="0">
                <a:solidFill>
                  <a:srgbClr val="494949"/>
                </a:solidFill>
              </a:rPr>
            </a:br>
            <a:r>
              <a:rPr lang="pt-BR" sz="3200" b="1" dirty="0">
                <a:solidFill>
                  <a:srgbClr val="494949"/>
                </a:solidFill>
                <a:hlinkClick r:id="rId3"/>
              </a:rPr>
              <a:t>https://keda.sh/</a:t>
            </a: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Escalabilidade horizontal</a:t>
            </a:r>
            <a:r>
              <a:rPr lang="pt-BR" sz="3200" dirty="0">
                <a:solidFill>
                  <a:srgbClr val="494949"/>
                </a:solidFill>
              </a:rPr>
              <a:t> de </a:t>
            </a:r>
            <a:r>
              <a:rPr lang="pt-BR" sz="3200" b="1" dirty="0">
                <a:solidFill>
                  <a:srgbClr val="494949"/>
                </a:solidFill>
              </a:rPr>
              <a:t>aplicações</a:t>
            </a:r>
            <a:r>
              <a:rPr lang="pt-BR" sz="3200" dirty="0">
                <a:solidFill>
                  <a:srgbClr val="494949"/>
                </a:solidFill>
              </a:rPr>
              <a:t> de forma descomplicada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Um projeto open </a:t>
            </a:r>
            <a:r>
              <a:rPr lang="pt-BR" sz="3200" dirty="0" err="1">
                <a:solidFill>
                  <a:srgbClr val="494949"/>
                </a:solidFill>
              </a:rPr>
              <a:t>source</a:t>
            </a:r>
            <a:r>
              <a:rPr lang="pt-BR" sz="3200" dirty="0">
                <a:solidFill>
                  <a:srgbClr val="494949"/>
                </a:solidFill>
              </a:rPr>
              <a:t> apoiado pela </a:t>
            </a:r>
            <a:r>
              <a:rPr lang="pt-BR" sz="3200" b="1" dirty="0">
                <a:solidFill>
                  <a:srgbClr val="494949"/>
                </a:solidFill>
              </a:rPr>
              <a:t>Cloud </a:t>
            </a:r>
            <a:r>
              <a:rPr lang="pt-BR" sz="3200" b="1" dirty="0" err="1">
                <a:solidFill>
                  <a:srgbClr val="494949"/>
                </a:solidFill>
              </a:rPr>
              <a:t>Native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Computing</a:t>
            </a:r>
            <a:r>
              <a:rPr lang="pt-BR" sz="3200" b="1" dirty="0">
                <a:solidFill>
                  <a:srgbClr val="494949"/>
                </a:solidFill>
              </a:rPr>
              <a:t> Foundation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Instalável via </a:t>
            </a:r>
            <a:r>
              <a:rPr lang="pt-BR" sz="3200" b="1" dirty="0" err="1">
                <a:solidFill>
                  <a:srgbClr val="494949"/>
                </a:solidFill>
              </a:rPr>
              <a:t>Helm</a:t>
            </a:r>
            <a:endParaRPr lang="pt-BR" sz="3200" b="1" dirty="0">
              <a:solidFill>
                <a:srgbClr val="494949"/>
              </a:solidFill>
            </a:endParaRP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77B85E6-5D8F-4F72-98B8-3B4234FC0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437" y="2430462"/>
            <a:ext cx="2378359" cy="237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7599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O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projeto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KEDA: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3487188F-33D2-6D75-1CD5-290332A15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637" y="1233191"/>
            <a:ext cx="6957296" cy="538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9755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O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projeto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KEDA: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535531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Uso do mecanismo conhecido como </a:t>
            </a:r>
            <a:r>
              <a:rPr lang="pt-BR" sz="2800" b="1" dirty="0">
                <a:solidFill>
                  <a:srgbClr val="494949"/>
                </a:solidFill>
              </a:rPr>
              <a:t>HPA (Horizontal </a:t>
            </a:r>
            <a:r>
              <a:rPr lang="pt-BR" sz="2800" b="1" dirty="0" err="1">
                <a:solidFill>
                  <a:srgbClr val="494949"/>
                </a:solidFill>
              </a:rPr>
              <a:t>Pod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b="1" dirty="0" err="1">
                <a:solidFill>
                  <a:srgbClr val="494949"/>
                </a:solidFill>
              </a:rPr>
              <a:t>Autoscaler</a:t>
            </a:r>
            <a:r>
              <a:rPr lang="pt-BR" sz="2800" b="1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Scalers</a:t>
            </a:r>
            <a:r>
              <a:rPr lang="pt-BR" sz="2800" dirty="0">
                <a:solidFill>
                  <a:srgbClr val="494949"/>
                </a:solidFill>
              </a:rPr>
              <a:t> permitem escalar aplicações que dependam de inúmeras tecnologias, através da utilização de alguma </a:t>
            </a:r>
            <a:r>
              <a:rPr lang="pt-BR" sz="2800" b="1" dirty="0">
                <a:solidFill>
                  <a:srgbClr val="494949"/>
                </a:solidFill>
              </a:rPr>
              <a:t>métrica</a:t>
            </a:r>
            <a:r>
              <a:rPr lang="pt-BR" sz="2800" dirty="0">
                <a:solidFill>
                  <a:srgbClr val="494949"/>
                </a:solidFill>
              </a:rPr>
              <a:t> suportada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Triggers</a:t>
            </a:r>
            <a:r>
              <a:rPr lang="pt-BR" sz="2800" dirty="0">
                <a:solidFill>
                  <a:srgbClr val="494949"/>
                </a:solidFill>
              </a:rPr>
              <a:t> para disparar o </a:t>
            </a:r>
            <a:r>
              <a:rPr lang="pt-BR" sz="2800" b="1" dirty="0" err="1">
                <a:solidFill>
                  <a:srgbClr val="494949"/>
                </a:solidFill>
              </a:rPr>
              <a:t>autoscaling</a:t>
            </a:r>
            <a:r>
              <a:rPr lang="pt-BR" sz="2800" dirty="0">
                <a:solidFill>
                  <a:srgbClr val="494949"/>
                </a:solidFill>
              </a:rPr>
              <a:t> de </a:t>
            </a:r>
            <a:r>
              <a:rPr lang="pt-BR" sz="2800" b="1" dirty="0" err="1">
                <a:solidFill>
                  <a:srgbClr val="494949"/>
                </a:solidFill>
              </a:rPr>
              <a:t>deployments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ScaledObject</a:t>
            </a:r>
            <a:r>
              <a:rPr lang="pt-BR" sz="2800" dirty="0">
                <a:solidFill>
                  <a:srgbClr val="494949"/>
                </a:solidFill>
              </a:rPr>
              <a:t>: estrutura com as </a:t>
            </a:r>
            <a:r>
              <a:rPr lang="pt-BR" sz="2800" b="1" dirty="0">
                <a:solidFill>
                  <a:srgbClr val="494949"/>
                </a:solidFill>
              </a:rPr>
              <a:t>regras + Trigger</a:t>
            </a:r>
            <a:r>
              <a:rPr lang="pt-BR" sz="2800" dirty="0">
                <a:solidFill>
                  <a:srgbClr val="494949"/>
                </a:solidFill>
              </a:rPr>
              <a:t> para efetuar o </a:t>
            </a:r>
            <a:r>
              <a:rPr lang="pt-BR" sz="2800" dirty="0" err="1">
                <a:solidFill>
                  <a:srgbClr val="494949"/>
                </a:solidFill>
              </a:rPr>
              <a:t>autoscaling</a:t>
            </a:r>
            <a:r>
              <a:rPr lang="pt-BR" sz="2800" dirty="0">
                <a:solidFill>
                  <a:srgbClr val="494949"/>
                </a:solidFill>
              </a:rPr>
              <a:t> de uma aplicação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77B85E6-5D8F-4F72-98B8-3B4234FC0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437" y="2430462"/>
            <a:ext cx="2378359" cy="237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7827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883852"/>
            <a:ext cx="4876800" cy="1181862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93502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Materiais desta apresentação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4850598"/>
            <a:ext cx="11810999" cy="627864"/>
          </a:xfrm>
        </p:spPr>
        <p:txBody>
          <a:bodyPr/>
          <a:lstStyle/>
          <a:p>
            <a:pPr algn="ctr"/>
            <a:r>
              <a:rPr lang="pt-BR" sz="3200" b="1" dirty="0">
                <a:solidFill>
                  <a:srgbClr val="494949"/>
                </a:solidFill>
              </a:rPr>
              <a:t>https://github.com/renatogroffe/Containers-SENAI-2024-04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8141E92-D604-4A80-A238-D02439991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037" y="1820862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9069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1810999" cy="173586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Containers: uma visão geral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Suporte do Azure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Conhecendo o </a:t>
            </a:r>
            <a:r>
              <a:rPr lang="pt-BR" sz="2400" dirty="0" err="1">
                <a:solidFill>
                  <a:srgbClr val="494949"/>
                </a:solidFill>
              </a:rPr>
              <a:t>Kubernetes</a:t>
            </a: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Exemplos práticos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ABE6040-8E67-624B-E728-FFC3814B8C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3914210" y="4106862"/>
            <a:ext cx="1775816" cy="1668464"/>
          </a:xfrm>
          <a:prstGeom prst="rect">
            <a:avLst/>
          </a:prstGeom>
        </p:spPr>
      </p:pic>
      <p:pic>
        <p:nvPicPr>
          <p:cNvPr id="9" name="Imagem 8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D977060A-5034-658D-822F-5E6A7A273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637" y="4046946"/>
            <a:ext cx="1788295" cy="178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58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39175"/>
            <a:ext cx="11889564" cy="917575"/>
          </a:xfrm>
        </p:spPr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Escalabilidade</a:t>
            </a:r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DC7865B2-2A8F-8230-9B74-D5D6C224A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812" y="1287462"/>
            <a:ext cx="75628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8155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Por que utilizar containers?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6080"/>
            <a:ext cx="6476998" cy="513986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Isolamento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Rapidez na criação de instâncias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Menor dependência o sistema operacional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Facilidade na criação de ambientes de testes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Escalabilidade facilitada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E3DE43-9E0A-245C-DAD6-8F2569AC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1068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Conceitos importantes sobre containers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6080"/>
            <a:ext cx="6476998" cy="387798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Imagem (Linux x Windows)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Container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Volume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Container Registry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E3DE43-9E0A-245C-DAD6-8F2569AC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9872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Containers +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DevOps</a:t>
            </a:r>
            <a:endParaRPr lang="pt-BR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6080"/>
            <a:ext cx="6476998" cy="439504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Facilidades na implementação de automações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Suporte das principais soluções de mercado como </a:t>
            </a:r>
            <a:r>
              <a:rPr lang="pt-BR" sz="3600" b="1" dirty="0">
                <a:solidFill>
                  <a:srgbClr val="494949"/>
                </a:solidFill>
              </a:rPr>
              <a:t>Azure </a:t>
            </a:r>
            <a:r>
              <a:rPr lang="pt-BR" sz="3600" b="1" dirty="0" err="1">
                <a:solidFill>
                  <a:srgbClr val="494949"/>
                </a:solidFill>
              </a:rPr>
              <a:t>DevOps</a:t>
            </a:r>
            <a:r>
              <a:rPr lang="pt-BR" sz="3600" dirty="0">
                <a:solidFill>
                  <a:srgbClr val="494949"/>
                </a:solidFill>
              </a:rPr>
              <a:t> e </a:t>
            </a:r>
            <a:r>
              <a:rPr lang="pt-BR" sz="3600" b="1" dirty="0">
                <a:solidFill>
                  <a:srgbClr val="494949"/>
                </a:solidFill>
              </a:rPr>
              <a:t>GitHub </a:t>
            </a:r>
            <a:r>
              <a:rPr lang="pt-BR" sz="3600" b="1" dirty="0" err="1">
                <a:solidFill>
                  <a:srgbClr val="494949"/>
                </a:solidFill>
              </a:rPr>
              <a:t>Actions</a:t>
            </a:r>
            <a:endParaRPr lang="pt-BR" sz="3600" b="1" dirty="0">
              <a:solidFill>
                <a:srgbClr val="494949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E3DE43-9E0A-245C-DAD6-8F2569AC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2654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uma visão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9601199" cy="457971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Também conhecido como </a:t>
            </a:r>
            <a:r>
              <a:rPr lang="pt-BR" sz="2400" b="1" dirty="0">
                <a:solidFill>
                  <a:srgbClr val="494949"/>
                </a:solidFill>
              </a:rPr>
              <a:t>K8s</a:t>
            </a:r>
            <a:r>
              <a:rPr lang="pt-BR" sz="2400" dirty="0">
                <a:solidFill>
                  <a:srgbClr val="494949"/>
                </a:solidFill>
              </a:rPr>
              <a:t> ou </a:t>
            </a:r>
            <a:r>
              <a:rPr lang="pt-BR" sz="2400" b="1" dirty="0" err="1">
                <a:solidFill>
                  <a:srgbClr val="494949"/>
                </a:solidFill>
              </a:rPr>
              <a:t>kube</a:t>
            </a:r>
            <a:endParaRPr lang="pt-BR" sz="24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Desenvolvido originalmente pela </a:t>
            </a:r>
            <a:r>
              <a:rPr lang="pt-BR" sz="2400" b="1" dirty="0">
                <a:solidFill>
                  <a:srgbClr val="494949"/>
                </a:solidFill>
              </a:rPr>
              <a:t>Google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Mantido pela </a:t>
            </a:r>
            <a:r>
              <a:rPr lang="pt-BR" sz="2400" b="1" dirty="0">
                <a:solidFill>
                  <a:srgbClr val="494949"/>
                </a:solidFill>
              </a:rPr>
              <a:t>Cloud </a:t>
            </a:r>
            <a:r>
              <a:rPr lang="pt-BR" sz="2400" b="1" dirty="0" err="1">
                <a:solidFill>
                  <a:srgbClr val="494949"/>
                </a:solidFill>
              </a:rPr>
              <a:t>Native</a:t>
            </a:r>
            <a:r>
              <a:rPr lang="pt-BR" sz="2400" b="1" dirty="0">
                <a:solidFill>
                  <a:srgbClr val="494949"/>
                </a:solidFill>
              </a:rPr>
              <a:t> </a:t>
            </a:r>
            <a:r>
              <a:rPr lang="pt-BR" sz="2400" b="1" dirty="0" err="1">
                <a:solidFill>
                  <a:srgbClr val="494949"/>
                </a:solidFill>
              </a:rPr>
              <a:t>Computing</a:t>
            </a:r>
            <a:r>
              <a:rPr lang="pt-BR" sz="2400" b="1" dirty="0">
                <a:solidFill>
                  <a:srgbClr val="494949"/>
                </a:solidFill>
              </a:rPr>
              <a:t> Foundation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Escrito em </a:t>
            </a:r>
            <a:r>
              <a:rPr lang="pt-BR" sz="2400" b="1" dirty="0">
                <a:solidFill>
                  <a:srgbClr val="494949"/>
                </a:solidFill>
              </a:rPr>
              <a:t>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Open </a:t>
            </a:r>
            <a:r>
              <a:rPr lang="pt-BR" sz="2400" b="1" dirty="0" err="1">
                <a:solidFill>
                  <a:srgbClr val="494949"/>
                </a:solidFill>
              </a:rPr>
              <a:t>source</a:t>
            </a:r>
            <a:endParaRPr lang="pt-BR" sz="24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Emuladores: </a:t>
            </a:r>
            <a:r>
              <a:rPr lang="pt-BR" sz="2400" b="1" dirty="0" err="1">
                <a:solidFill>
                  <a:srgbClr val="494949"/>
                </a:solidFill>
              </a:rPr>
              <a:t>Minikube</a:t>
            </a:r>
            <a:r>
              <a:rPr lang="pt-BR" sz="2400" b="1" dirty="0">
                <a:solidFill>
                  <a:srgbClr val="494949"/>
                </a:solidFill>
              </a:rPr>
              <a:t>, </a:t>
            </a:r>
            <a:r>
              <a:rPr lang="pt-BR" sz="2400" b="1" dirty="0" err="1">
                <a:solidFill>
                  <a:srgbClr val="494949"/>
                </a:solidFill>
              </a:rPr>
              <a:t>kind</a:t>
            </a:r>
            <a:endParaRPr lang="pt-BR" sz="2400" b="1" dirty="0">
              <a:solidFill>
                <a:srgbClr val="494949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2684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Michael Kelley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BRK2158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01c77077-aee4-4b5f-bd4e-9cd40a6fff29"/>
    <ds:schemaRef ds:uri="http://schemas.microsoft.com/sharepoint/v3"/>
    <ds:schemaRef ds:uri="8ff673fc-3231-4e3a-893b-6d7f7cd3276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714</TotalTime>
  <Words>1340</Words>
  <Application>Microsoft Office PowerPoint</Application>
  <PresentationFormat>Personalizar</PresentationFormat>
  <Paragraphs>269</Paragraphs>
  <Slides>25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25</vt:i4>
      </vt:variant>
    </vt:vector>
  </HeadingPairs>
  <TitlesOfParts>
    <vt:vector size="35" baseType="lpstr">
      <vt:lpstr>Arial</vt:lpstr>
      <vt:lpstr>Consolas</vt:lpstr>
      <vt:lpstr>Courier New</vt:lpstr>
      <vt:lpstr>Segoe UI</vt:lpstr>
      <vt:lpstr>Segoe UI Light</vt:lpstr>
      <vt:lpstr>Wingdings</vt:lpstr>
      <vt:lpstr>5-50002_Ignite_Breakout_Template</vt:lpstr>
      <vt:lpstr>1_5-50002_Ignite_Breakout_Template</vt:lpstr>
      <vt:lpstr>5-30721_Build_2016_Template_Light</vt:lpstr>
      <vt:lpstr>5-30721_Build_2016_Template_Dark</vt:lpstr>
      <vt:lpstr>Kubernetes: uma visão geral + escalabilidade de aplicações</vt:lpstr>
      <vt:lpstr>Renato Groffe</vt:lpstr>
      <vt:lpstr>Materiais desta apresentação</vt:lpstr>
      <vt:lpstr>Agenda</vt:lpstr>
      <vt:lpstr>Escalabilidade</vt:lpstr>
      <vt:lpstr>Por que utilizar containers?</vt:lpstr>
      <vt:lpstr>Conceitos importantes sobre containers</vt:lpstr>
      <vt:lpstr>Containers + DevOps</vt:lpstr>
      <vt:lpstr>Kubernetes: uma visão geral</vt:lpstr>
      <vt:lpstr>Kubernetes: uma visão geral</vt:lpstr>
      <vt:lpstr>Como o Kubernetes pode ser útil?</vt:lpstr>
      <vt:lpstr>Kubernetes: arquitetura</vt:lpstr>
      <vt:lpstr>Kubernetes: arquitetura</vt:lpstr>
      <vt:lpstr>Kubernetes: arquitetura</vt:lpstr>
      <vt:lpstr>Kubernetes: arquitetura</vt:lpstr>
      <vt:lpstr>Kubernetes: arquitetura</vt:lpstr>
      <vt:lpstr>Kubernetes + Linha de comando</vt:lpstr>
      <vt:lpstr>Kubernetes e cloud providers</vt:lpstr>
      <vt:lpstr>Kubernetes e complexidade</vt:lpstr>
      <vt:lpstr>Containers e o Microsoft Azure</vt:lpstr>
      <vt:lpstr>Azure Kubernetes Service (AKS)</vt:lpstr>
      <vt:lpstr>O projeto KEDA: uma visão geral</vt:lpstr>
      <vt:lpstr>O projeto KEDA: uma visão geral</vt:lpstr>
      <vt:lpstr>O projeto KEDA: uma visão geral</vt:lpstr>
      <vt:lpstr>OBRIGADO!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 why Microsoft loves Linux and Open Source</dc:title>
  <dc:subject>&lt;Speech title here&gt;</dc:subject>
  <dc:creator>Michael Kelley (OSTC)</dc:creator>
  <cp:keywords>Microsoft Ignite 2016</cp:keywords>
  <dc:description>Template: Mitchell Derrey, Silverfox Productions_x000d_
Formatting: _x000d_
Audience Type:</dc:description>
  <cp:lastModifiedBy>Renato Groffe</cp:lastModifiedBy>
  <cp:revision>456</cp:revision>
  <dcterms:created xsi:type="dcterms:W3CDTF">2016-08-05T22:03:34Z</dcterms:created>
  <dcterms:modified xsi:type="dcterms:W3CDTF">2024-06-13T22:40:21Z</dcterms:modified>
  <cp:category>Microsoft Ignite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